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y="6858000" cx="12192000"/>
  <p:notesSz cx="6858000" cy="9144000"/>
  <p:embeddedFontLst>
    <p:embeddedFont>
      <p:font typeface="Gill Sans"/>
      <p:regular r:id="rId78"/>
      <p:bold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0" roundtripDataSignature="AMtx7mgwH/svkd/jzNfJBI267qnrOMQM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2B3072-EBC5-406E-BC24-28D50A5384B5}">
  <a:tblStyle styleId="{262B3072-EBC5-406E-BC24-28D50A5384B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font" Target="fonts/GillSans-bold.fntdata"/><Relationship Id="rId34" Type="http://schemas.openxmlformats.org/officeDocument/2006/relationships/slide" Target="slides/slide28.xml"/><Relationship Id="rId78" Type="http://schemas.openxmlformats.org/officeDocument/2006/relationships/font" Target="fonts/GillSans-regular.fntdata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PT" cap="none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Gestão da Coleção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>
        <c:manualLayout>
          <c:layoutTarget val="inner"/>
          <c:xMode val="edge"/>
          <c:yMode val="edge"/>
          <c:x val="0.13913032031423228"/>
          <c:y val="0.17425323016772212"/>
          <c:w val="0.53309528076708845"/>
          <c:h val="0.76541181105447897"/>
        </c:manualLayout>
      </c:layout>
      <c:doughnut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Gestão da Coleção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45D-4D44-B1A5-51FB4682F4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45D-4D44-B1A5-51FB4682F4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45D-4D44-B1A5-51FB4682F4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45D-4D44-B1A5-51FB4682F4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45D-4D44-B1A5-51FB4682F4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Folha1!$A$2:$A$4</c:f>
              <c:strCache>
                <c:ptCount val="3"/>
                <c:pt idx="0">
                  <c:v>Doações</c:v>
                </c:pt>
                <c:pt idx="1">
                  <c:v>Ação "Escola a ler"</c:v>
                </c:pt>
                <c:pt idx="2">
                  <c:v>Revistas</c:v>
                </c:pt>
              </c:strCache>
            </c:strRef>
          </c:cat>
          <c:val>
            <c:numRef>
              <c:f>Folha1!$B$2:$B$4</c:f>
              <c:numCache>
                <c:formatCode>General</c:formatCode>
                <c:ptCount val="3"/>
                <c:pt idx="0">
                  <c:v>31</c:v>
                </c:pt>
                <c:pt idx="1">
                  <c:v>34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45D-4D44-B1A5-51FB4682F44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460702826065148"/>
          <c:y val="0.18659388060213927"/>
          <c:w val="0.28539297173934841"/>
          <c:h val="0.357552698629695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8c7b79ff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2a8c7b79ff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g2a8c7b79ff9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6a7f645c9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256a7f645c9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g256a7f645c9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6a7f645c9_0_1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256a7f645c9_0_1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256a7f645c9_0_1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6a7f645c9_0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256a7f645c9_0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g256a7f645c9_0_1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6a7f645c9_0_1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256a7f645c9_0_1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256a7f645c9_0_1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56a7f645c9_0_1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256a7f645c9_0_1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256a7f645c9_0_1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6a7f645c9_0_1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256a7f645c9_0_1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56a7f645c9_0_1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56a7f645c9_0_1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256a7f645c9_0_1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g256a7f645c9_0_1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6a7f645c9_0_1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256a7f645c9_0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g256a7f645c9_0_1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56a7f645c9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256a7f645c9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6a7f645c9_0_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256a7f645c9_0_1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g256a7f645c9_0_1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3da47d605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23da47d605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g23da47d605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3da47d6057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23da47d6057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23da47d6057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3da47d6057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23da47d6057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g23da47d6057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56a7f645c9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256a7f645c9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g256a7f645c9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56a7f645c9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256a7f645c9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g256a7f645c9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6a7f645c9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256a7f645c9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256a7f645c9_0_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56a7f645c9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256a7f645c9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g256a7f645c9_0_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56a7f645c9_0_2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g256a7f645c9_0_2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56a7f645c9_0_2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256a7f645c9_0_2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g256a7f645c9_0_2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6a7f645c9_0_2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256a7f645c9_0_2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g256a7f645c9_0_2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56a7f645c9_0_2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256a7f645c9_0_2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g256a7f645c9_0_2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56a7f645c9_0_2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256a7f645c9_0_2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g256a7f645c9_0_2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56a7f645c9_0_2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256a7f645c9_0_2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256a7f645c9_0_2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56a7f645c9_0_2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256a7f645c9_0_2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g256a7f645c9_0_2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56a7f645c9_0_2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256a7f645c9_0_2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g256a7f645c9_0_2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56a7f645c9_0_2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g256a7f645c9_0_2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g256a7f645c9_0_2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6a7f645c9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g256a7f645c9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56ce40b632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256ce40b632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b3504c39d4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g2b3504c39d4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g2b3504c39d4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b3504c39d4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g2b3504c39d4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g2b3504c39d4_0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8" name="Google Shape;37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b37f4d878c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g2b37f4d878c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1" name="Google Shape;42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7" name="Google Shape;42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3" name="Google Shape;433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9" name="Google Shape;439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56a7f645c9_1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g256a7f645c9_1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7" name="Google Shape;447;g256a7f645c9_1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4" name="Google Shape;454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1" name="Google Shape;461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8" name="Google Shape;468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4" name="Google Shape;474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b39459f439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2b39459f439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1" name="Google Shape;481;g2b39459f439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b39459f439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2b39459f439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8" name="Google Shape;488;g2b39459f439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4" name="Google Shape;494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b39459f439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g2b39459f439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3" name="Google Shape;503;g2b39459f439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9" name="Google Shape;509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5" name="Google Shape;51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3e52d5ad0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3" name="Google Shape;523;g23e52d5ad0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9" name="Google Shape;529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5805c69120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g25805c69120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8" name="Google Shape;538;g25805c69120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58db1c4bbe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g258db1c4bbe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6" name="Google Shape;546;g258db1c4bbe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b4b85b6c2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g2b4b85b6c2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4" name="Google Shape;554;g2b4b85b6c2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b4b85b6c2a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1" name="Google Shape;561;g2b4b85b6c2a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2" name="Google Shape;562;g2b4b85b6c2a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58db1c4bbe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g258db1c4bbe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0" name="Google Shape;570;g258db1c4bbe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58db1c4bbe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g258db1c4bbe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9" name="Google Shape;579;g258db1c4bbe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5805c69120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7" name="Google Shape;587;g25805c69120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8" name="Google Shape;588;g25805c69120_0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5805c69120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g25805c69120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6" name="Google Shape;596;g25805c69120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b3d0fe4da2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g2b3d0fe4da2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4" name="Google Shape;604;g2b3d0fe4da2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2b3d0fe4da2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1" name="Google Shape;611;g2b3d0fe4da2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2" name="Google Shape;612;g2b3d0fe4da2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b4b85b6c2a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g2b4b85b6c2a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0" name="Google Shape;620;g2b4b85b6c2a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b3d0fe4da2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g2b3d0fe4da2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8" name="Google Shape;628;g2b3d0fe4da2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b4b85b6c2a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5" name="Google Shape;635;g2b4b85b6c2a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6" name="Google Shape;636;g2b4b85b6c2a_0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2b3d0fe4da2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g2b3d0fe4da2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7" name="Google Shape;647;g2b3d0fe4da2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4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4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9"/>
          <p:cNvSpPr txBox="1"/>
          <p:nvPr>
            <p:ph type="title"/>
          </p:nvPr>
        </p:nvSpPr>
        <p:spPr>
          <a:xfrm>
            <a:off x="804672" y="2243828"/>
            <a:ext cx="4486800" cy="1141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9"/>
          <p:cNvSpPr txBox="1"/>
          <p:nvPr>
            <p:ph idx="1" type="body"/>
          </p:nvPr>
        </p:nvSpPr>
        <p:spPr>
          <a:xfrm>
            <a:off x="6736080" y="804672"/>
            <a:ext cx="4815900" cy="52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23" name="Google Shape;23;p39"/>
          <p:cNvSpPr txBox="1"/>
          <p:nvPr>
            <p:ph idx="2" type="body"/>
          </p:nvPr>
        </p:nvSpPr>
        <p:spPr>
          <a:xfrm>
            <a:off x="1115568" y="3549918"/>
            <a:ext cx="3794700" cy="21939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4" name="Google Shape;24;p39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1" type="ftr"/>
          </p:nvPr>
        </p:nvSpPr>
        <p:spPr>
          <a:xfrm>
            <a:off x="804672" y="6236208"/>
            <a:ext cx="5124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/>
          <p:nvPr>
            <p:ph idx="1" type="body"/>
          </p:nvPr>
        </p:nvSpPr>
        <p:spPr>
          <a:xfrm>
            <a:off x="1583436" y="2313433"/>
            <a:ext cx="4270200" cy="7041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42"/>
          <p:cNvSpPr txBox="1"/>
          <p:nvPr>
            <p:ph idx="2" type="body"/>
          </p:nvPr>
        </p:nvSpPr>
        <p:spPr>
          <a:xfrm>
            <a:off x="1583436" y="3143250"/>
            <a:ext cx="4270200" cy="25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2"/>
          <p:cNvSpPr txBox="1"/>
          <p:nvPr>
            <p:ph idx="3" type="body"/>
          </p:nvPr>
        </p:nvSpPr>
        <p:spPr>
          <a:xfrm>
            <a:off x="6338316" y="3143250"/>
            <a:ext cx="4253400" cy="25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2"/>
          <p:cNvSpPr txBox="1"/>
          <p:nvPr>
            <p:ph idx="4" type="body"/>
          </p:nvPr>
        </p:nvSpPr>
        <p:spPr>
          <a:xfrm>
            <a:off x="6338316" y="2313433"/>
            <a:ext cx="4270200" cy="7041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42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2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2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42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 Título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5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5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5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Objeto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1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1"/>
          <p:cNvSpPr txBox="1"/>
          <p:nvPr>
            <p:ph idx="1" type="body"/>
          </p:nvPr>
        </p:nvSpPr>
        <p:spPr>
          <a:xfrm>
            <a:off x="2231136" y="2638044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41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Duplo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0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0"/>
          <p:cNvSpPr txBox="1"/>
          <p:nvPr>
            <p:ph idx="1" type="body"/>
          </p:nvPr>
        </p:nvSpPr>
        <p:spPr>
          <a:xfrm>
            <a:off x="1581912" y="2638044"/>
            <a:ext cx="42717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40"/>
          <p:cNvSpPr txBox="1"/>
          <p:nvPr>
            <p:ph idx="2" type="body"/>
          </p:nvPr>
        </p:nvSpPr>
        <p:spPr>
          <a:xfrm>
            <a:off x="6338315" y="2638044"/>
            <a:ext cx="42702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o de Título" type="title">
  <p:cSld name="TITLE">
    <p:bg>
      <p:bgPr>
        <a:solidFill>
          <a:schemeClr val="accen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/>
          <p:nvPr>
            <p:ph type="ctrTitle"/>
          </p:nvPr>
        </p:nvSpPr>
        <p:spPr>
          <a:xfrm>
            <a:off x="1600200" y="2386744"/>
            <a:ext cx="8991600" cy="1645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3"/>
          <p:cNvSpPr txBox="1"/>
          <p:nvPr>
            <p:ph idx="1" type="subTitle"/>
          </p:nvPr>
        </p:nvSpPr>
        <p:spPr>
          <a:xfrm>
            <a:off x="2695194" y="4352544"/>
            <a:ext cx="68016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7" name="Google Shape;57;p43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3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cção" type="secHead">
  <p:cSld name="SECTION_HEADER">
    <p:bg>
      <p:bgPr>
        <a:solidFill>
          <a:schemeClr val="accen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6"/>
          <p:cNvSpPr txBox="1"/>
          <p:nvPr>
            <p:ph type="title"/>
          </p:nvPr>
        </p:nvSpPr>
        <p:spPr>
          <a:xfrm>
            <a:off x="1600200" y="2386744"/>
            <a:ext cx="8991600" cy="1645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6"/>
          <p:cNvSpPr txBox="1"/>
          <p:nvPr>
            <p:ph idx="1" type="body"/>
          </p:nvPr>
        </p:nvSpPr>
        <p:spPr>
          <a:xfrm>
            <a:off x="2695194" y="4352465"/>
            <a:ext cx="6801600" cy="12651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36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6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46"/>
          <p:cNvSpPr txBox="1"/>
          <p:nvPr>
            <p:ph type="title"/>
          </p:nvPr>
        </p:nvSpPr>
        <p:spPr>
          <a:xfrm>
            <a:off x="808523" y="2243828"/>
            <a:ext cx="4494900" cy="1134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6"/>
          <p:cNvSpPr/>
          <p:nvPr>
            <p:ph idx="2" type="pic"/>
          </p:nvPr>
        </p:nvSpPr>
        <p:spPr>
          <a:xfrm>
            <a:off x="6095999" y="0"/>
            <a:ext cx="6102000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0" name="Google Shape;70;p46"/>
          <p:cNvSpPr txBox="1"/>
          <p:nvPr>
            <p:ph idx="1" type="body"/>
          </p:nvPr>
        </p:nvSpPr>
        <p:spPr>
          <a:xfrm>
            <a:off x="1115568" y="3549918"/>
            <a:ext cx="3794700" cy="21939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46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1" type="ftr"/>
          </p:nvPr>
        </p:nvSpPr>
        <p:spPr>
          <a:xfrm>
            <a:off x="804672" y="6236208"/>
            <a:ext cx="5124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7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" type="body"/>
          </p:nvPr>
        </p:nvSpPr>
        <p:spPr>
          <a:xfrm rot="5400000">
            <a:off x="4544965" y="324144"/>
            <a:ext cx="3102000" cy="77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e Texto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8"/>
          <p:cNvSpPr txBox="1"/>
          <p:nvPr>
            <p:ph type="title"/>
          </p:nvPr>
        </p:nvSpPr>
        <p:spPr>
          <a:xfrm rot="5400000">
            <a:off x="6810570" y="2779710"/>
            <a:ext cx="4983600" cy="12987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1" type="body"/>
          </p:nvPr>
        </p:nvSpPr>
        <p:spPr>
          <a:xfrm rot="5400000">
            <a:off x="2838526" y="329760"/>
            <a:ext cx="4983600" cy="6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8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cção" type="secHead">
  <p:cSld name="SECTION_HEADER">
    <p:bg>
      <p:bgPr>
        <a:solidFill>
          <a:schemeClr val="accen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7"/>
          <p:cNvSpPr txBox="1"/>
          <p:nvPr>
            <p:ph type="title"/>
          </p:nvPr>
        </p:nvSpPr>
        <p:spPr>
          <a:xfrm>
            <a:off x="1600200" y="2386744"/>
            <a:ext cx="8991600" cy="1645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7"/>
          <p:cNvSpPr txBox="1"/>
          <p:nvPr>
            <p:ph idx="1" type="body"/>
          </p:nvPr>
        </p:nvSpPr>
        <p:spPr>
          <a:xfrm>
            <a:off x="2695194" y="4352465"/>
            <a:ext cx="6801600" cy="12651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37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7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8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2231136" y="2638044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" name="Google Shape;12;p33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" name="Google Shape;14;p3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5"/>
          <p:cNvSpPr txBox="1"/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35"/>
          <p:cNvSpPr txBox="1"/>
          <p:nvPr>
            <p:ph idx="1" type="body"/>
          </p:nvPr>
        </p:nvSpPr>
        <p:spPr>
          <a:xfrm>
            <a:off x="2231136" y="2638044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9" name="Google Shape;89;p35"/>
          <p:cNvSpPr txBox="1"/>
          <p:nvPr>
            <p:ph idx="10" type="dt"/>
          </p:nvPr>
        </p:nvSpPr>
        <p:spPr>
          <a:xfrm>
            <a:off x="7821429" y="6238816"/>
            <a:ext cx="2753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35"/>
          <p:cNvSpPr txBox="1"/>
          <p:nvPr>
            <p:ph idx="11" type="ftr"/>
          </p:nvPr>
        </p:nvSpPr>
        <p:spPr>
          <a:xfrm>
            <a:off x="1600200" y="6236208"/>
            <a:ext cx="5901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1" name="Google Shape;91;p35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2.png"/><Relationship Id="rId4" Type="http://schemas.openxmlformats.org/officeDocument/2006/relationships/image" Target="../media/image7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chart" Target="../charts/chart1.xml"/><Relationship Id="rId4" Type="http://schemas.openxmlformats.org/officeDocument/2006/relationships/image" Target="../media/image5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3.png"/><Relationship Id="rId4" Type="http://schemas.openxmlformats.org/officeDocument/2006/relationships/image" Target="../media/image5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3.png"/><Relationship Id="rId4" Type="http://schemas.openxmlformats.org/officeDocument/2006/relationships/image" Target="../media/image7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9.png"/><Relationship Id="rId4" Type="http://schemas.openxmlformats.org/officeDocument/2006/relationships/image" Target="../media/image5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3.png"/><Relationship Id="rId4" Type="http://schemas.openxmlformats.org/officeDocument/2006/relationships/image" Target="../media/image7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3.png"/><Relationship Id="rId4" Type="http://schemas.openxmlformats.org/officeDocument/2006/relationships/image" Target="../media/image78.png"/></Relationships>
</file>

<file path=ppt/slides/_rels/slide63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wook.pt/livro/after-livro-1-anna-todd/22913566" TargetMode="External"/><Relationship Id="rId10" Type="http://schemas.openxmlformats.org/officeDocument/2006/relationships/hyperlink" Target="https://www.wook.pt/livro/historia-de-uma-gaivota-e-do-gato-que-a-ensinou-a-voar-luis-sepulveda/2108234" TargetMode="External"/><Relationship Id="rId13" Type="http://schemas.openxmlformats.org/officeDocument/2006/relationships/hyperlink" Target="https://www.wook.pt/livro/o-diario-de-um-banana-8-jeff-kinney/15282793" TargetMode="External"/><Relationship Id="rId12" Type="http://schemas.openxmlformats.org/officeDocument/2006/relationships/hyperlink" Target="https://www.wook.pt/livro/aquilo-que-os-olhos-veem-ou-o-adamastor-manuel-antonio-pina/19248909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3.png"/><Relationship Id="rId4" Type="http://schemas.openxmlformats.org/officeDocument/2006/relationships/image" Target="../media/image60.png"/><Relationship Id="rId9" Type="http://schemas.openxmlformats.org/officeDocument/2006/relationships/hyperlink" Target="https://www.google.com/search?safe=active&amp;q=Maria+Teresa+Maia+Gonzalez&amp;stick=H4sIAAAAAAAAAONgVuLSz9U3MCrKLksuf8Royi3w8sc9YSmdSWtOXmNU4-IKzsgvd80rySypFJLgYoOy-KR4uJC08SxilfJNLMpMVAhJLUotTlTwTQSy3fPzqhJzUqsAb-FvvmMAAAA&amp;sa=X&amp;ved=2ahUKEwi-_5KLmP3_AhUDTqQEHeUIBugQzIcDKAB6BAgbEAE" TargetMode="External"/><Relationship Id="rId15" Type="http://schemas.openxmlformats.org/officeDocument/2006/relationships/hyperlink" Target="https://www.wook.pt/livro/o-estranhao-alvaro-magalhaes/15825484" TargetMode="External"/><Relationship Id="rId14" Type="http://schemas.openxmlformats.org/officeDocument/2006/relationships/hyperlink" Target="https://www.google.com/search?safe=active&amp;q=Masashi+Kishimoto&amp;stick=H4sIAAAAAAAAAONgVuLUz9U3MDE0SSl-xGjCLfDyxz1hKe1Ja05eY1Tl4grOyC93zSvJLKkUEudig7J4pbi5ELp4FrEK-iYWJxZnZCp4ZwLJ3PySfACxjtwpWAAAAA&amp;sa=X&amp;ved=2ahUKEwiwl5KfmP3_AhWuUqQEHUnnCjcQzIcDKAB6BAgkEAE" TargetMode="External"/><Relationship Id="rId5" Type="http://schemas.openxmlformats.org/officeDocument/2006/relationships/hyperlink" Target="https://www.google.com/search?safe=active&amp;q=Alice+Oseman&amp;stick=H4sIAAAAAAAAAONgVuLVT9c3NEwuME_LNklOecRowS3w8sc9YSn9SWtOXmPU5OIKzsgvd80rySypFJLmYoOyBKX4uVB18ixi5XHMyUxOVfAvTs1NzAMAPGu3VlsAAAA&amp;sa=X&amp;ved=2ahUKEwjwvc_glv3_AhUhVKQEHW5BB5oQzIcDKAB6BAggEAE" TargetMode="External"/><Relationship Id="rId6" Type="http://schemas.openxmlformats.org/officeDocument/2006/relationships/hyperlink" Target="https://www.google.com/search?safe=active&amp;q=K%C5%8Dhei+Horikoshi&amp;stick=H4sIAAAAAAAAAONgVuLSz9U3yM6JNy7MfcRoyi3w8sc9YSmdSWtOXmNU4-IKzsgvd80rySypFJLgYoOy-KR4uJC08SxiFfA-2puRmqngkV-UmZ1fnJEJAIAWBPpZAAAA&amp;sa=X&amp;ved=2ahUKEwim856Jl_3_AhXwT6QEHY7JBCoQzIcDKAB6BAgmEAE" TargetMode="External"/><Relationship Id="rId7" Type="http://schemas.openxmlformats.org/officeDocument/2006/relationships/hyperlink" Target="https://www.google.com/search?safe=active&amp;q=Koyoharu+Got%C5%8Dge&amp;stick=H4sIAAAAAAAAAONgVuLVT9c3NEzOKTdLizeufMRowS3w8sc9YSn9SWtOXmPU5OIKzsgvd80rySypFJLmYoOyBKX4uVB18ixiFfDOr8zPSCwqVXDPLznam54KAN0oQ0JfAAAA&amp;sa=X&amp;ved=2ahUKEwj_p-f3lv3_AhVnUKQEHVizCdIQzIcDKAB6BAgUEAE" TargetMode="External"/><Relationship Id="rId8" Type="http://schemas.openxmlformats.org/officeDocument/2006/relationships/hyperlink" Target="https://www.wook.pt/livro/o-pais-das-laranjas-rosario-alcada-araujo/23403073" TargetMode="Externa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3.png"/><Relationship Id="rId4" Type="http://schemas.openxmlformats.org/officeDocument/2006/relationships/image" Target="../media/image6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3.png"/><Relationship Id="rId4" Type="http://schemas.openxmlformats.org/officeDocument/2006/relationships/image" Target="../media/image6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3.png"/><Relationship Id="rId4" Type="http://schemas.openxmlformats.org/officeDocument/2006/relationships/image" Target="../media/image7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3.png"/><Relationship Id="rId4" Type="http://schemas.openxmlformats.org/officeDocument/2006/relationships/image" Target="../media/image7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8.png"/><Relationship Id="rId4" Type="http://schemas.openxmlformats.org/officeDocument/2006/relationships/image" Target="../media/image5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3.png"/><Relationship Id="rId4" Type="http://schemas.openxmlformats.org/officeDocument/2006/relationships/image" Target="../media/image74.png"/><Relationship Id="rId5" Type="http://schemas.openxmlformats.org/officeDocument/2006/relationships/image" Target="../media/image67.png"/><Relationship Id="rId6" Type="http://schemas.openxmlformats.org/officeDocument/2006/relationships/image" Target="../media/image64.png"/><Relationship Id="rId7" Type="http://schemas.openxmlformats.org/officeDocument/2006/relationships/image" Target="../media/image7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/>
          <p:nvPr>
            <p:ph type="title"/>
          </p:nvPr>
        </p:nvSpPr>
        <p:spPr>
          <a:xfrm>
            <a:off x="1072975" y="868550"/>
            <a:ext cx="10046100" cy="47046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"A avaliação fornece as evidências necessárias para melhorar os programas e serviços e também contribui para que tanto os profissionais da biblioteca como os seus utilizadores compreendam e valorizem esses programas e serviços. Uma avaliação bem sucedida leva à reformulação dos programas e serviços existentes, bem como ao desenvolvimento de novos." </a:t>
            </a:r>
            <a:endParaRPr i="1" sz="16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112" name="Google Shape;112;p2"/>
          <p:cNvSpPr txBox="1"/>
          <p:nvPr>
            <p:ph idx="1" type="body"/>
          </p:nvPr>
        </p:nvSpPr>
        <p:spPr>
          <a:xfrm>
            <a:off x="3432660" y="4896400"/>
            <a:ext cx="6184500" cy="5238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  </a:t>
            </a:r>
            <a:r>
              <a:rPr i="1" lang="en-GB" sz="12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Diretrizes da IFLA para a biblioteca escolar </a:t>
            </a: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(p. 11, 2016).</a:t>
            </a:r>
            <a:endParaRPr i="1" sz="1200">
              <a:solidFill>
                <a:srgbClr val="222222"/>
              </a:solidFill>
            </a:endParaRPr>
          </a:p>
        </p:txBody>
      </p:sp>
      <p:sp>
        <p:nvSpPr>
          <p:cNvPr id="113" name="Google Shape;113;p2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9"/>
          <p:cNvSpPr/>
          <p:nvPr/>
        </p:nvSpPr>
        <p:spPr>
          <a:xfrm>
            <a:off x="7117075" y="2773425"/>
            <a:ext cx="3915300" cy="196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ctr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PB Rui Soares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0" name="Google Shape;120;p49"/>
          <p:cNvSpPr txBox="1"/>
          <p:nvPr>
            <p:ph type="title"/>
          </p:nvPr>
        </p:nvSpPr>
        <p:spPr>
          <a:xfrm>
            <a:off x="6861325" y="1101124"/>
            <a:ext cx="4486800" cy="1545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200"/>
              <a:buNone/>
            </a:pPr>
            <a:r>
              <a:rPr lang="en-GB" sz="3400"/>
              <a:t>Biblioteca Escolar da EB de Louro/Mouquim</a:t>
            </a:r>
            <a:br>
              <a:rPr lang="en-GB" sz="3400"/>
            </a:br>
            <a:r>
              <a:rPr lang="en-GB" sz="3400"/>
              <a:t>1. º Período</a:t>
            </a:r>
            <a:endParaRPr sz="3400"/>
          </a:p>
        </p:txBody>
      </p:sp>
      <p:pic>
        <p:nvPicPr>
          <p:cNvPr id="121" name="Google Shape;12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8600" y="1860225"/>
            <a:ext cx="2708925" cy="3286675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8627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56a7f645c9_0_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8" name="Google Shape;128;g256a7f645c9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950" y="84275"/>
            <a:ext cx="9950374" cy="649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256a7f645c9_0_9"/>
          <p:cNvSpPr txBox="1"/>
          <p:nvPr/>
        </p:nvSpPr>
        <p:spPr>
          <a:xfrm>
            <a:off x="0" y="199050"/>
            <a:ext cx="1122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EMPRÉSTIMOS DOMICILIÁRIOS: 750</a:t>
            </a:r>
            <a:endParaRPr b="1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6a7f645c9_0_12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6" name="Google Shape;136;g256a7f645c9_0_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5700" y="144750"/>
            <a:ext cx="9137950" cy="671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6a7f645c9_0_13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3" name="Google Shape;143;g256a7f645c9_0_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887198" cy="5843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6a7f645c9_0_14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0" name="Google Shape;150;g256a7f645c9_0_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423025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6a7f645c9_0_14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7" name="Google Shape;157;g256a7f645c9_0_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725" y="181538"/>
            <a:ext cx="9029400" cy="6494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6a7f645c9_0_15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4" name="Google Shape;164;g256a7f645c9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675" y="213650"/>
            <a:ext cx="11854424" cy="581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56a7f645c9_0_16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1" name="Google Shape;171;g256a7f645c9_0_161"/>
          <p:cNvSpPr txBox="1"/>
          <p:nvPr/>
        </p:nvSpPr>
        <p:spPr>
          <a:xfrm>
            <a:off x="3503525" y="167725"/>
            <a:ext cx="49200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Fundo Documental em Movimento</a:t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g256a7f645c9_0_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332025"/>
            <a:ext cx="10358925" cy="503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6a7f645c9_0_16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79" name="Google Shape;179;g256a7f645c9_0_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188001" cy="64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6a7f645c9_0_99"/>
          <p:cNvSpPr/>
          <p:nvPr/>
        </p:nvSpPr>
        <p:spPr>
          <a:xfrm>
            <a:off x="7117075" y="2773425"/>
            <a:ext cx="3915300" cy="196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ctr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PB Rui Soares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56a7f645c9_0_9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86" name="Google Shape;186;g256a7f645c9_0_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1800" y="1785663"/>
            <a:ext cx="2708919" cy="3286675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8627"/>
              </a:srgbClr>
            </a:outerShdw>
          </a:effectLst>
        </p:spPr>
      </p:pic>
      <p:sp>
        <p:nvSpPr>
          <p:cNvPr id="187" name="Google Shape;187;g256a7f645c9_0_99"/>
          <p:cNvSpPr txBox="1"/>
          <p:nvPr>
            <p:ph type="title"/>
          </p:nvPr>
        </p:nvSpPr>
        <p:spPr>
          <a:xfrm>
            <a:off x="6861325" y="1101124"/>
            <a:ext cx="4486800" cy="1545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200"/>
              <a:buNone/>
            </a:pPr>
            <a:r>
              <a:rPr lang="en-GB" sz="3400"/>
              <a:t>Biblioteca Escolar da EB de Requião</a:t>
            </a:r>
            <a:br>
              <a:rPr lang="en-GB" sz="3400"/>
            </a:br>
            <a:r>
              <a:rPr lang="en-GB" sz="3400"/>
              <a:t>1. º Período</a:t>
            </a:r>
            <a:endParaRPr sz="3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56a7f645c9_0_12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4" name="Google Shape;194;g256a7f645c9_0_123"/>
          <p:cNvSpPr txBox="1"/>
          <p:nvPr/>
        </p:nvSpPr>
        <p:spPr>
          <a:xfrm>
            <a:off x="0" y="0"/>
            <a:ext cx="1122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EMPRÉSTIMOS DOMICILIÁRIOS: 685</a:t>
            </a:r>
            <a:endParaRPr b="1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g256a7f645c9_0_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0" y="523200"/>
            <a:ext cx="9897800" cy="616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3da47d6057_0_1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2" name="Google Shape;202;g23da47d6057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750" y="164375"/>
            <a:ext cx="9499876" cy="65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3da47d6057_0_2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9" name="Google Shape;209;g23da47d6057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887198" cy="5843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3da47d6057_0_6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6" name="Google Shape;216;g23da47d6057_0_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451400" cy="65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23da47d6057_0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52400"/>
            <a:ext cx="10451400" cy="643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6a7f645c9_0_3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4" name="Google Shape;224;g256a7f645c9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375" y="152400"/>
            <a:ext cx="9698899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6a7f645c9_0_3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1" name="Google Shape;231;g256a7f645c9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800125" cy="594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56a7f645c9_0_5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8" name="Google Shape;238;g256a7f645c9_0_51"/>
          <p:cNvSpPr txBox="1"/>
          <p:nvPr/>
        </p:nvSpPr>
        <p:spPr>
          <a:xfrm>
            <a:off x="3503525" y="167725"/>
            <a:ext cx="49200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Fundo Documental em Movimento</a:t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g256a7f645c9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275" y="1447800"/>
            <a:ext cx="10127176" cy="446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56a7f645c9_0_45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46" name="Google Shape;246;g256a7f645c9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950" y="144750"/>
            <a:ext cx="10458900" cy="643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56a7f645c9_0_232"/>
          <p:cNvSpPr/>
          <p:nvPr/>
        </p:nvSpPr>
        <p:spPr>
          <a:xfrm>
            <a:off x="7117075" y="2773425"/>
            <a:ext cx="3915300" cy="196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14300" lvl="1" marL="114300" marR="0" rtl="0" algn="ctr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PB Rui Soares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256a7f645c9_0_232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3" name="Google Shape;253;g256a7f645c9_0_232"/>
          <p:cNvSpPr txBox="1"/>
          <p:nvPr>
            <p:ph type="title"/>
          </p:nvPr>
        </p:nvSpPr>
        <p:spPr>
          <a:xfrm>
            <a:off x="6861325" y="1101124"/>
            <a:ext cx="4486800" cy="1545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200"/>
              <a:buNone/>
            </a:pPr>
            <a:r>
              <a:rPr lang="en-GB" sz="3400"/>
              <a:t>Biblioteca Escolar da EB de Vale-S. Cosme</a:t>
            </a:r>
            <a:br>
              <a:rPr lang="en-GB" sz="3400"/>
            </a:br>
            <a:r>
              <a:rPr lang="en-GB" sz="3400"/>
              <a:t>1. º Período</a:t>
            </a:r>
            <a:endParaRPr sz="3400"/>
          </a:p>
        </p:txBody>
      </p:sp>
      <p:pic>
        <p:nvPicPr>
          <p:cNvPr id="254" name="Google Shape;254;g256a7f645c9_0_2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1375" y="1601075"/>
            <a:ext cx="2708925" cy="3286675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8627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56a7f645c9_0_24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1" name="Google Shape;261;g256a7f645c9_0_246"/>
          <p:cNvSpPr txBox="1"/>
          <p:nvPr/>
        </p:nvSpPr>
        <p:spPr>
          <a:xfrm>
            <a:off x="0" y="0"/>
            <a:ext cx="1122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EMPRÉSTIMOS DOMICILIÁRIOS: 600</a:t>
            </a:r>
            <a:endParaRPr b="1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256a7f645c9_0_2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325" y="523200"/>
            <a:ext cx="9458951" cy="618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56a7f645c9_0_25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69" name="Google Shape;269;g256a7f645c9_0_2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3800" y="152400"/>
            <a:ext cx="9318900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6a7f645c9_0_25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76" name="Google Shape;276;g256a7f645c9_0_2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500" y="269400"/>
            <a:ext cx="11769281" cy="578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56a7f645c9_0_26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3" name="Google Shape;283;g256a7f645c9_0_2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225" y="152400"/>
            <a:ext cx="10386525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56a7f645c9_0_26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90" name="Google Shape;290;g256a7f645c9_0_2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125" y="152400"/>
            <a:ext cx="9517975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56a7f645c9_0_27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97" name="Google Shape;297;g256a7f645c9_0_2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573151" cy="59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56a7f645c9_0_28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04" name="Google Shape;304;g256a7f645c9_0_288"/>
          <p:cNvSpPr txBox="1"/>
          <p:nvPr/>
        </p:nvSpPr>
        <p:spPr>
          <a:xfrm>
            <a:off x="3503525" y="167725"/>
            <a:ext cx="49200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Fundo Documental em Movimento</a:t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g256a7f645c9_0_2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225" y="1447800"/>
            <a:ext cx="10422725" cy="448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56a7f645c9_0_28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2" name="Google Shape;312;g256a7f645c9_0_2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627425" cy="596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56a7f645c9_0_18"/>
          <p:cNvSpPr txBox="1"/>
          <p:nvPr>
            <p:ph type="title"/>
          </p:nvPr>
        </p:nvSpPr>
        <p:spPr>
          <a:xfrm>
            <a:off x="6996585" y="891553"/>
            <a:ext cx="4486800" cy="1141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200"/>
              <a:buNone/>
            </a:pPr>
            <a:r>
              <a:rPr lang="en-GB" sz="2400"/>
              <a:t>Biblioteca Escolar da EB de Nine</a:t>
            </a:r>
            <a:br>
              <a:rPr lang="en-GB" sz="2400"/>
            </a:br>
            <a:r>
              <a:rPr lang="en-GB" sz="2400"/>
              <a:t>3º Período</a:t>
            </a:r>
            <a:endParaRPr sz="2400"/>
          </a:p>
        </p:txBody>
      </p:sp>
      <p:pic>
        <p:nvPicPr>
          <p:cNvPr descr="C:\Users\Utiizador\Desktop\Ano_Letivo_2018_19\Biblioteca_2018_19\Logótipos\Logo BE Nine.jpg" id="318" name="Google Shape;318;g256a7f645c9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401" y="1773297"/>
            <a:ext cx="2103625" cy="23773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8627"/>
              </a:srgbClr>
            </a:outerShdw>
          </a:effectLst>
        </p:spPr>
      </p:pic>
      <p:sp>
        <p:nvSpPr>
          <p:cNvPr id="319" name="Google Shape;319;g256a7f645c9_0_1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0" name="Google Shape;320;g256a7f645c9_0_18"/>
          <p:cNvSpPr/>
          <p:nvPr/>
        </p:nvSpPr>
        <p:spPr>
          <a:xfrm>
            <a:off x="6689675" y="3555650"/>
            <a:ext cx="5100600" cy="135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14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GB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PB Paula Meneses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56ce40b632_0_8"/>
          <p:cNvSpPr txBox="1"/>
          <p:nvPr>
            <p:ph idx="1" type="body"/>
          </p:nvPr>
        </p:nvSpPr>
        <p:spPr>
          <a:xfrm>
            <a:off x="6369175" y="973550"/>
            <a:ext cx="5526300" cy="41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GB"/>
              <a:t>FORMAÇÃO DE UTILIZADORES  - </a:t>
            </a:r>
            <a:endParaRPr b="1"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GB"/>
              <a:t>(Literacia Digital)</a:t>
            </a:r>
            <a:endParaRPr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GB"/>
              <a:t>Ferramenta: Voki.com</a:t>
            </a:r>
            <a:endParaRPr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GB"/>
              <a:t>Atividade: “Christmas Wishes &amp; Greetings”</a:t>
            </a:r>
            <a:endParaRPr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GB" sz="1800"/>
              <a:t>Docente/Turma envolvida: PTT Ana Magalhães </a:t>
            </a:r>
            <a:endParaRPr sz="1800"/>
          </a:p>
          <a:p>
            <a:pPr indent="0" lvl="0" marL="27432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GB" sz="1800"/>
              <a:t>   (4ºD, EB de Nine)</a:t>
            </a:r>
            <a:endParaRPr sz="1800"/>
          </a:p>
          <a:p>
            <a:pPr indent="0" lvl="0" marL="10795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/>
          </a:p>
          <a:p>
            <a:pPr indent="0" lvl="0" marL="107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1800"/>
          </a:p>
        </p:txBody>
      </p:sp>
      <p:sp>
        <p:nvSpPr>
          <p:cNvPr id="326" name="Google Shape;326;g256ce40b632_0_8"/>
          <p:cNvSpPr/>
          <p:nvPr/>
        </p:nvSpPr>
        <p:spPr>
          <a:xfrm>
            <a:off x="6567950" y="5224626"/>
            <a:ext cx="2736000" cy="1500900"/>
          </a:xfrm>
          <a:prstGeom prst="wave">
            <a:avLst>
              <a:gd fmla="val 12500" name="adj1"/>
              <a:gd fmla="val 0" name="adj2"/>
            </a:avLst>
          </a:prstGeom>
          <a:gradFill>
            <a:gsLst>
              <a:gs pos="0">
                <a:srgbClr val="A39889"/>
              </a:gs>
              <a:gs pos="100000">
                <a:srgbClr val="DED4C6"/>
              </a:gs>
            </a:gsLst>
            <a:lin ang="16200038" scaled="0"/>
          </a:gradFill>
          <a:ln>
            <a:noFill/>
          </a:ln>
          <a:effectLst>
            <a:outerShdw blurRad="40000" rotWithShape="0" dir="5400000" dist="23000">
              <a:srgbClr val="000000">
                <a:alpha val="3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Obs.: </a:t>
            </a:r>
            <a:r>
              <a:rPr b="0" i="0" lang="en-GB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âmbito do Projeto PADDE.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256ce40b632_0_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28" name="Google Shape;328;g256ce40b632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4950" y="2120513"/>
            <a:ext cx="3670775" cy="26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34" name="Google Shape;3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0838"/>
            <a:ext cx="10606525" cy="621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b3504c39d4_0_1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41" name="Google Shape;341;g2b3504c39d4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972226" cy="6635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47" name="Google Shape;347;p50"/>
          <p:cNvSpPr/>
          <p:nvPr/>
        </p:nvSpPr>
        <p:spPr>
          <a:xfrm>
            <a:off x="8234950" y="5412950"/>
            <a:ext cx="2310900" cy="9483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Projeto: “Contos, Histórias, Rimas &amp; Memórias”</a:t>
            </a:r>
            <a:endParaRPr b="0" i="0" sz="20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8" name="Google Shape;34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00" y="108925"/>
            <a:ext cx="10954024" cy="66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54" name="Google Shape;35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879851" cy="590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2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0" name="Google Shape;36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200" y="326125"/>
            <a:ext cx="10661949" cy="620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9"/>
          <p:cNvSpPr txBox="1"/>
          <p:nvPr>
            <p:ph idx="4" type="body"/>
          </p:nvPr>
        </p:nvSpPr>
        <p:spPr>
          <a:xfrm>
            <a:off x="3690366" y="2428495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-22860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GB" sz="2000">
                <a:solidFill>
                  <a:schemeClr val="dk1"/>
                </a:solidFill>
              </a:rPr>
              <a:t>Empréstimo para Sala de Aula e Interbibliotecas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66" name="Google Shape;366;p59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Fundo Documental em Movimento</a:t>
            </a:r>
            <a:endParaRPr/>
          </a:p>
        </p:txBody>
      </p:sp>
      <p:sp>
        <p:nvSpPr>
          <p:cNvPr id="367" name="Google Shape;367;p5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8" name="Google Shape;36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4825" y="3284982"/>
            <a:ext cx="7186057" cy="3420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b3504c39d4_0_2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75" name="Google Shape;375;g2b3504c39d4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50" y="289050"/>
            <a:ext cx="10960101" cy="63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"/>
          <p:cNvSpPr txBox="1"/>
          <p:nvPr>
            <p:ph type="title"/>
          </p:nvPr>
        </p:nvSpPr>
        <p:spPr>
          <a:xfrm>
            <a:off x="769547" y="1780890"/>
            <a:ext cx="4486800" cy="1141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4450" algn="ctr" dir="5400000" dist="27940">
              <a:srgbClr val="000000">
                <a:alpha val="30588"/>
              </a:srgbClr>
            </a:outerShdw>
          </a:effectLst>
        </p:spPr>
        <p:txBody>
          <a:bodyPr anchorCtr="1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</a:pPr>
            <a:r>
              <a:rPr lang="en-GB" sz="2400"/>
              <a:t>Equipa da Biblioteca Escolar</a:t>
            </a:r>
            <a:br>
              <a:rPr lang="en-GB" sz="2400"/>
            </a:br>
            <a:r>
              <a:rPr lang="en-GB" sz="2400"/>
              <a:t>Conde de Arnoso</a:t>
            </a:r>
            <a:endParaRPr sz="2400"/>
          </a:p>
        </p:txBody>
      </p:sp>
      <p:grpSp>
        <p:nvGrpSpPr>
          <p:cNvPr id="381" name="Google Shape;381;p15"/>
          <p:cNvGrpSpPr/>
          <p:nvPr/>
        </p:nvGrpSpPr>
        <p:grpSpPr>
          <a:xfrm>
            <a:off x="804672" y="-147111"/>
            <a:ext cx="10676786" cy="7064481"/>
            <a:chOff x="-5934202" y="-908103"/>
            <a:chExt cx="10676786" cy="7064481"/>
          </a:xfrm>
        </p:grpSpPr>
        <p:sp>
          <p:nvSpPr>
            <p:cNvPr id="382" name="Google Shape;382;p15"/>
            <p:cNvSpPr/>
            <p:nvPr/>
          </p:nvSpPr>
          <p:spPr>
            <a:xfrm>
              <a:off x="-5934202" y="-908103"/>
              <a:ext cx="7017555" cy="7064481"/>
            </a:xfrm>
            <a:prstGeom prst="blockArc">
              <a:avLst>
                <a:gd fmla="val 18900000" name="adj1"/>
                <a:gd fmla="val 3146511" name="adj2"/>
                <a:gd fmla="val 1320" name="adj3"/>
              </a:avLst>
            </a:prstGeom>
            <a:noFill/>
            <a:ln cap="flat" cmpd="sng" w="12700">
              <a:solidFill>
                <a:srgbClr val="C37F1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421021" y="276374"/>
              <a:ext cx="4321562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421021" y="276374"/>
              <a:ext cx="4321562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Carlos Pinto (EVT)</a:t>
              </a:r>
              <a:endParaRPr b="0" i="0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75684" y="207306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875522" y="1105076"/>
              <a:ext cx="3867062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875522" y="1105076"/>
              <a:ext cx="3867062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Custódia Guimarães (Port/Hist)</a:t>
              </a:r>
              <a:endParaRPr b="0" i="0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530185" y="1036009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1083353" y="1933779"/>
              <a:ext cx="3659230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1083353" y="1933779"/>
              <a:ext cx="3659230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Isabel Marques (Hist)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738017" y="1864712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1083353" y="2761957"/>
              <a:ext cx="3659230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5"/>
            <p:cNvSpPr txBox="1"/>
            <p:nvPr/>
          </p:nvSpPr>
          <p:spPr>
            <a:xfrm>
              <a:off x="1083353" y="2761957"/>
              <a:ext cx="3659230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Maria José Morais (Port)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738017" y="2692889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875522" y="3590659"/>
              <a:ext cx="3867062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5"/>
            <p:cNvSpPr txBox="1"/>
            <p:nvPr/>
          </p:nvSpPr>
          <p:spPr>
            <a:xfrm>
              <a:off x="875522" y="3590659"/>
              <a:ext cx="3867062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Martinha Martins (1º Ciclo)</a:t>
              </a:r>
              <a:endParaRPr b="0" i="0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530185" y="3521592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421021" y="4419362"/>
              <a:ext cx="4321562" cy="552538"/>
            </a:xfrm>
            <a:prstGeom prst="rect">
              <a:avLst/>
            </a:prstGeom>
            <a:solidFill>
              <a:srgbClr val="F5A21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5"/>
            <p:cNvSpPr txBox="1"/>
            <p:nvPr/>
          </p:nvSpPr>
          <p:spPr>
            <a:xfrm>
              <a:off x="421021" y="4419362"/>
              <a:ext cx="4321562" cy="552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438575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Gill Sans"/>
                <a:buNone/>
              </a:pPr>
              <a:r>
                <a:rPr b="0" i="0" lang="en-GB" sz="20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AO Paula Oliveira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75684" y="4350295"/>
              <a:ext cx="690672" cy="69067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5A2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1" name="Google Shape;401;p15"/>
          <p:cNvSpPr/>
          <p:nvPr/>
        </p:nvSpPr>
        <p:spPr>
          <a:xfrm>
            <a:off x="7012289" y="857617"/>
            <a:ext cx="32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5"/>
          <p:cNvSpPr/>
          <p:nvPr/>
        </p:nvSpPr>
        <p:spPr>
          <a:xfrm>
            <a:off x="7526176" y="1706263"/>
            <a:ext cx="390439" cy="175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5"/>
          <p:cNvSpPr/>
          <p:nvPr/>
        </p:nvSpPr>
        <p:spPr>
          <a:xfrm>
            <a:off x="7667612" y="3385130"/>
            <a:ext cx="323166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5"/>
          <p:cNvSpPr/>
          <p:nvPr/>
        </p:nvSpPr>
        <p:spPr>
          <a:xfrm>
            <a:off x="7488444" y="4229147"/>
            <a:ext cx="323166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5"/>
          <p:cNvSpPr/>
          <p:nvPr/>
        </p:nvSpPr>
        <p:spPr>
          <a:xfrm>
            <a:off x="7028232" y="5037603"/>
            <a:ext cx="323166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2250" y="3431088"/>
            <a:ext cx="2661400" cy="25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5"/>
          <p:cNvSpPr txBox="1"/>
          <p:nvPr/>
        </p:nvSpPr>
        <p:spPr>
          <a:xfrm>
            <a:off x="7526176" y="6060940"/>
            <a:ext cx="3659230" cy="552538"/>
          </a:xfrm>
          <a:prstGeom prst="rect">
            <a:avLst/>
          </a:prstGeom>
          <a:solidFill>
            <a:srgbClr val="FDECD0"/>
          </a:solidFill>
          <a:ln>
            <a:noFill/>
          </a:ln>
          <a:effectLst>
            <a:outerShdw blurRad="44450" algn="ctr" dir="5400000" dist="27940">
              <a:srgbClr val="000000">
                <a:alpha val="30588"/>
              </a:srgbClr>
            </a:outerShdw>
          </a:effectLst>
        </p:spPr>
        <p:txBody>
          <a:bodyPr anchorCtr="0" anchor="ctr" bIns="50800" lIns="438575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r>
              <a:rPr b="1" i="0" lang="en-GB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PB Paula Meneses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5"/>
          <p:cNvSpPr/>
          <p:nvPr>
            <p:ph idx="12" type="sldNum"/>
          </p:nvPr>
        </p:nvSpPr>
        <p:spPr>
          <a:xfrm>
            <a:off x="11557697" y="624777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b37f4d878c_0_6"/>
          <p:cNvSpPr txBox="1"/>
          <p:nvPr>
            <p:ph type="title"/>
          </p:nvPr>
        </p:nvSpPr>
        <p:spPr>
          <a:xfrm>
            <a:off x="6894772" y="428090"/>
            <a:ext cx="4486800" cy="1141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4450" algn="ctr" dir="5400000" dist="27940">
              <a:srgbClr val="000000">
                <a:alpha val="30588"/>
              </a:srgbClr>
            </a:outerShdw>
          </a:effectLst>
        </p:spPr>
        <p:txBody>
          <a:bodyPr anchorCtr="1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</a:pPr>
            <a:r>
              <a:rPr b="1" lang="en-GB" sz="2400"/>
              <a:t>Alunos Monitores</a:t>
            </a:r>
            <a:endParaRPr b="1" sz="2400"/>
          </a:p>
        </p:txBody>
      </p:sp>
      <p:sp>
        <p:nvSpPr>
          <p:cNvPr id="414" name="Google Shape;414;g2b37f4d878c_0_6"/>
          <p:cNvSpPr/>
          <p:nvPr/>
        </p:nvSpPr>
        <p:spPr>
          <a:xfrm>
            <a:off x="7012289" y="857617"/>
            <a:ext cx="32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g2b37f4d878c_0_6"/>
          <p:cNvSpPr/>
          <p:nvPr/>
        </p:nvSpPr>
        <p:spPr>
          <a:xfrm>
            <a:off x="7028232" y="5037603"/>
            <a:ext cx="32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2b37f4d878c_0_6"/>
          <p:cNvSpPr/>
          <p:nvPr>
            <p:ph idx="12" type="sldNum"/>
          </p:nvPr>
        </p:nvSpPr>
        <p:spPr>
          <a:xfrm>
            <a:off x="11557697" y="624777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17" name="Google Shape;417;g2b37f4d878c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25" y="381000"/>
            <a:ext cx="41529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g2b37f4d878c_0_6"/>
          <p:cNvSpPr/>
          <p:nvPr/>
        </p:nvSpPr>
        <p:spPr>
          <a:xfrm>
            <a:off x="7483375" y="2583400"/>
            <a:ext cx="3570000" cy="2575500"/>
          </a:xfrm>
          <a:prstGeom prst="star12">
            <a:avLst>
              <a:gd fmla="val 37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GB" sz="31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18 Alunos</a:t>
            </a:r>
            <a:endParaRPr b="1" i="0" sz="31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GB" sz="15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1º, 2º e 3º Ciclos</a:t>
            </a:r>
            <a:endParaRPr b="0" i="0" sz="15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24" name="Google Shape;4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606525" cy="6187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0" name="Google Shape;4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875" y="265875"/>
            <a:ext cx="10270675" cy="62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6" name="Google Shape;436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725" y="0"/>
            <a:ext cx="94575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42" name="Google Shape;44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52953" y="281850"/>
            <a:ext cx="3295772" cy="86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747975"/>
            <a:ext cx="10023270" cy="583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56a7f645c9_1_2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0" name="Google Shape;450;g256a7f645c9_1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103" y="150300"/>
            <a:ext cx="3295772" cy="86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g256a7f645c9_1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825" y="0"/>
            <a:ext cx="11162401" cy="662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7"/>
          <p:cNvSpPr txBox="1"/>
          <p:nvPr>
            <p:ph type="title"/>
          </p:nvPr>
        </p:nvSpPr>
        <p:spPr>
          <a:xfrm>
            <a:off x="2231125" y="352325"/>
            <a:ext cx="7729800" cy="7857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b="1" lang="en-GB" sz="2900"/>
              <a:t>Tipo de Atividades: utilização diária</a:t>
            </a:r>
            <a:endParaRPr b="1" sz="2900"/>
          </a:p>
        </p:txBody>
      </p:sp>
      <p:sp>
        <p:nvSpPr>
          <p:cNvPr id="457" name="Google Shape;457;p6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8" name="Google Shape;45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000" y="1239375"/>
            <a:ext cx="9701401" cy="561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8"/>
          <p:cNvSpPr txBox="1"/>
          <p:nvPr>
            <p:ph type="title"/>
          </p:nvPr>
        </p:nvSpPr>
        <p:spPr>
          <a:xfrm>
            <a:off x="2231091" y="164155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b="1" lang="en-GB"/>
              <a:t>Outras Atividades na BE – Requisição do Espaço/Articulação</a:t>
            </a:r>
            <a:endParaRPr b="1"/>
          </a:p>
        </p:txBody>
      </p:sp>
      <p:sp>
        <p:nvSpPr>
          <p:cNvPr id="464" name="Google Shape;464;p68"/>
          <p:cNvSpPr/>
          <p:nvPr>
            <p:ph idx="12" type="sldNum"/>
          </p:nvPr>
        </p:nvSpPr>
        <p:spPr>
          <a:xfrm>
            <a:off x="10804547" y="6080995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65" name="Google Shape;46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9150" y="1561525"/>
            <a:ext cx="9205401" cy="5013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9"/>
          <p:cNvSpPr/>
          <p:nvPr>
            <p:ph idx="12" type="sldNum"/>
          </p:nvPr>
        </p:nvSpPr>
        <p:spPr>
          <a:xfrm>
            <a:off x="10793147" y="63092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71" name="Google Shape;47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275" y="363325"/>
            <a:ext cx="10052176" cy="59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70"/>
          <p:cNvSpPr/>
          <p:nvPr>
            <p:ph idx="12" type="sldNum"/>
          </p:nvPr>
        </p:nvSpPr>
        <p:spPr>
          <a:xfrm>
            <a:off x="11673322" y="621987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77" name="Google Shape;47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075" y="166600"/>
            <a:ext cx="11051226" cy="652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b39459f439_0_12"/>
          <p:cNvSpPr/>
          <p:nvPr>
            <p:ph idx="12" type="sldNum"/>
          </p:nvPr>
        </p:nvSpPr>
        <p:spPr>
          <a:xfrm>
            <a:off x="11228647" y="6241195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84" name="Google Shape;484;g2b39459f439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575" y="309375"/>
            <a:ext cx="10889674" cy="638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b39459f439_0_25"/>
          <p:cNvSpPr/>
          <p:nvPr>
            <p:ph idx="12" type="sldNum"/>
          </p:nvPr>
        </p:nvSpPr>
        <p:spPr>
          <a:xfrm>
            <a:off x="1104077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91" name="Google Shape;491;g2b39459f439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888375" cy="6511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1"/>
          <p:cNvSpPr txBox="1"/>
          <p:nvPr>
            <p:ph type="title"/>
          </p:nvPr>
        </p:nvSpPr>
        <p:spPr>
          <a:xfrm>
            <a:off x="2169491" y="502355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Outras Atividades na BE - Alunos</a:t>
            </a:r>
            <a:endParaRPr/>
          </a:p>
        </p:txBody>
      </p:sp>
      <p:sp>
        <p:nvSpPr>
          <p:cNvPr id="497" name="Google Shape;497;p71"/>
          <p:cNvSpPr/>
          <p:nvPr>
            <p:ph idx="12" type="sldNum"/>
          </p:nvPr>
        </p:nvSpPr>
        <p:spPr>
          <a:xfrm>
            <a:off x="11546272" y="6446145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98" name="Google Shape;49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843475"/>
            <a:ext cx="4862125" cy="48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6675" y="2003962"/>
            <a:ext cx="5529400" cy="41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b39459f439_0_3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06" name="Google Shape;506;g2b39459f439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3175" y="828800"/>
            <a:ext cx="5865451" cy="530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2"/>
          <p:cNvSpPr/>
          <p:nvPr>
            <p:ph idx="12" type="sldNum"/>
          </p:nvPr>
        </p:nvSpPr>
        <p:spPr>
          <a:xfrm>
            <a:off x="11247447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12" name="Google Shape;51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543925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1"/>
          <p:cNvSpPr txBox="1"/>
          <p:nvPr>
            <p:ph type="title"/>
          </p:nvPr>
        </p:nvSpPr>
        <p:spPr>
          <a:xfrm>
            <a:off x="2231111" y="419792"/>
            <a:ext cx="7729800" cy="118860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b="1" lang="en-GB"/>
              <a:t>Empréstimo Interbibliotecas</a:t>
            </a:r>
            <a:endParaRPr b="1"/>
          </a:p>
        </p:txBody>
      </p:sp>
      <p:sp>
        <p:nvSpPr>
          <p:cNvPr id="518" name="Google Shape;518;p1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19" name="Google Shape;51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0400" y="2390638"/>
            <a:ext cx="6918876" cy="33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600" y="2261663"/>
            <a:ext cx="7631800" cy="35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3e52d5ad00_0_0"/>
          <p:cNvSpPr/>
          <p:nvPr>
            <p:ph idx="12" type="sldNum"/>
          </p:nvPr>
        </p:nvSpPr>
        <p:spPr>
          <a:xfrm>
            <a:off x="11338497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6" name="Google Shape;526;g23e52d5ad0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66388"/>
            <a:ext cx="11186100" cy="652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1" name="Google Shape;531;p73"/>
          <p:cNvGraphicFramePr/>
          <p:nvPr/>
        </p:nvGraphicFramePr>
        <p:xfrm>
          <a:off x="674184" y="499948"/>
          <a:ext cx="8755566" cy="5767038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532" name="Google Shape;532;p73"/>
          <p:cNvSpPr/>
          <p:nvPr/>
        </p:nvSpPr>
        <p:spPr>
          <a:xfrm flipH="1">
            <a:off x="9788499" y="3351270"/>
            <a:ext cx="2247900" cy="3333600"/>
          </a:xfrm>
          <a:prstGeom prst="verticalScroll">
            <a:avLst>
              <a:gd fmla="val 19167" name="adj"/>
            </a:avLst>
          </a:prstGeom>
          <a:gradFill>
            <a:gsLst>
              <a:gs pos="0">
                <a:srgbClr val="FFCF7B"/>
              </a:gs>
              <a:gs pos="35000">
                <a:srgbClr val="FFDAA1"/>
              </a:gs>
              <a:gs pos="100000">
                <a:srgbClr val="FFF0D7"/>
              </a:gs>
            </a:gsLst>
            <a:lin ang="16200000" scaled="0"/>
          </a:gradFill>
          <a:ln cap="flat" cmpd="sng" w="9525">
            <a:solidFill>
              <a:srgbClr val="F59F1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647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OBS.:  </a:t>
            </a: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Doações feitas pelo  Prof. Bráulio e Profª Margarida Malvar.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3" name="Google Shape;533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73"/>
          <p:cNvSpPr/>
          <p:nvPr>
            <p:ph idx="12" type="sldNum"/>
          </p:nvPr>
        </p:nvSpPr>
        <p:spPr>
          <a:xfrm>
            <a:off x="11432172" y="631917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5805c69120_0_16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41" name="Google Shape;541;g25805c69120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g25805c69120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9150" y="152400"/>
            <a:ext cx="8184815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58db1c4bbe_0_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49" name="Google Shape;549;g258db1c4bbe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g258db1c4bbe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3950" y="106625"/>
            <a:ext cx="735590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b4b85b6c2a_0_0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57" name="Google Shape;557;g2b4b85b6c2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0454122" cy="616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g2b4b85b6c2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b4b85b6c2a_0_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65" name="Google Shape;565;g2b4b85b6c2a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g2b4b85b6c2a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353425"/>
            <a:ext cx="11163223" cy="5785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58db1c4bbe_0_1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73" name="Google Shape;573;g258db1c4bbe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74" name="Google Shape;574;g258db1c4bbe_0_13"/>
          <p:cNvGraphicFramePr/>
          <p:nvPr/>
        </p:nvGraphicFramePr>
        <p:xfrm>
          <a:off x="614525" y="130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{262B3072-EBC5-406E-BC24-28D50A5384B5}</a:tableStyleId>
              </a:tblPr>
              <a:tblGrid>
                <a:gridCol w="3945025"/>
                <a:gridCol w="3945025"/>
                <a:gridCol w="2144275"/>
              </a:tblGrid>
              <a:tr h="48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 Aluno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A3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Ano/Turma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A3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 Nº Empréstimos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CA383"/>
                    </a:solidFill>
                  </a:tcPr>
                </a:tc>
              </a:tr>
              <a:tr h="466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Maria Beatriz Ferreira de Sousa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5.ºA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13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Tiago André Campos Meira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5.ºC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10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Martim Dinis Pinto Araújo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8.ºD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Ana Matilde Fernandes Silva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5.ºC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Diana Filipa Rego Teixeira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8.ºD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Diana Araújo Ferreira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7.ºH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4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Ana Maria Maia da Silva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8.ºD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Boris Caetano Thell Arakelian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9.ºD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Davi Luiz Oliveira Eugénio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5.ºF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0D9"/>
                    </a:solidFill>
                  </a:tcPr>
                </a:tc>
              </a:tr>
              <a:tr h="4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Clara Santos Martins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7.ºB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CA38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4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A0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75" name="Google Shape;575;g258db1c4bbe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5975" y="152375"/>
            <a:ext cx="8261688" cy="114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58db1c4bbe_0_19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82" name="Google Shape;582;g258db1c4bbe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g258db1c4bbe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9025" y="152375"/>
            <a:ext cx="7800151" cy="720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4" name="Google Shape;584;g258db1c4bbe_0_19"/>
          <p:cNvGraphicFramePr/>
          <p:nvPr/>
        </p:nvGraphicFramePr>
        <p:xfrm>
          <a:off x="838200" y="100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{262B3072-EBC5-406E-BC24-28D50A5384B5}</a:tableStyleId>
              </a:tblPr>
              <a:tblGrid>
                <a:gridCol w="3781425"/>
                <a:gridCol w="3781425"/>
                <a:gridCol w="2057400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 Titulo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AF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Autor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AF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/>
                        <a:t> Nº Empréstimos</a:t>
                      </a:r>
                      <a:endParaRPr b="1" sz="1800" u="none" cap="none" strike="noStrike"/>
                    </a:p>
                  </a:txBody>
                  <a:tcPr marT="9525" marB="91425" marR="9525" marL="9525" anchor="ctr"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AFB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Heartstopper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Alice Oseman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21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8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Myhero Academia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6"/>
                        </a:rPr>
                        <a:t>Kōhei Horikoshi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16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Demon Slayer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7"/>
                        </a:rPr>
                        <a:t>Koyoharu Gotōge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15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O país das laranjas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8"/>
                        </a:rPr>
                        <a:t>Rosário Alçada Araújo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9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A lua de Joana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9"/>
                        </a:rPr>
                        <a:t>Maria Teresa Maia Gonzalez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8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História de uma gaivota e do gato que a ensinou a voar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 </a:t>
                      </a: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0"/>
                        </a:rPr>
                        <a:t>Luis Sepúlveda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7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After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 </a:t>
                      </a: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1"/>
                        </a:rPr>
                        <a:t>Anna Todd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Aquilo que os olhos veem ou O Adamastor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2"/>
                        </a:rPr>
                        <a:t>Manuel António Pina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6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O Diário de um Banana 8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Ora Bolas!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cap="none" strike="noStrike"/>
                        <a:t> </a:t>
                      </a: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3"/>
                        </a:rPr>
                        <a:t>Jeff Kinney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Naruto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4"/>
                        </a:rPr>
                        <a:t>Masashi Kishimoto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O estranhão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sng" cap="none" strike="noStrike">
                          <a:solidFill>
                            <a:schemeClr val="hlink"/>
                          </a:solidFill>
                          <a:hlinkClick r:id="rId15"/>
                        </a:rPr>
                        <a:t>Álvaro Magalhães</a:t>
                      </a:r>
                      <a:endParaRPr sz="1400" u="sng" cap="none" strike="noStrike">
                        <a:solidFill>
                          <a:schemeClr val="hlink"/>
                        </a:solidFill>
                      </a:endParaRPr>
                    </a:p>
                  </a:txBody>
                  <a:tcPr marT="9400" marB="9400" marR="9400" marL="9400" anchor="ctr">
                    <a:lnL cap="flat" cmpd="sng" w="23825">
                      <a:solidFill>
                        <a:srgbClr val="9BAF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/>
                        <a:t>5</a:t>
                      </a:r>
                      <a:endParaRPr b="1" sz="1400" u="none" cap="none" strike="noStrike"/>
                    </a:p>
                  </a:txBody>
                  <a:tcPr marT="9400" marB="9400" marR="9400" marL="9400" anchor="ctr">
                    <a:lnL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7ABB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3E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5805c69120_0_27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91" name="Google Shape;591;g25805c69120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g25805c69120_0_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675" y="152375"/>
            <a:ext cx="10062623" cy="606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25805c69120_0_3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235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99" name="Google Shape;599;g25805c69120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g25805c69120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925" y="152375"/>
            <a:ext cx="10279676" cy="619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b3d0fe4da2_0_21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07" name="Google Shape;607;g2b3d0fe4da2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g2b3d0fe4da2_0_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0" y="891850"/>
            <a:ext cx="10793526" cy="49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b3d0fe4da2_0_28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5" name="Google Shape;615;g2b3d0fe4da2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g2b3d0fe4da2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0375" y="415600"/>
            <a:ext cx="9478550" cy="5650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b4b85b6c2a_0_23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23" name="Google Shape;623;g2b4b85b6c2a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g2b4b85b6c2a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700" y="448025"/>
            <a:ext cx="11055050" cy="560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b3d0fe4da2_0_44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31" name="Google Shape;631;g2b3d0fe4da2_0_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375"/>
            <a:ext cx="10800983" cy="5913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g2b3d0fe4da2_0_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2b4b85b6c2a_0_32"/>
          <p:cNvSpPr/>
          <p:nvPr>
            <p:ph idx="12" type="sldNum"/>
          </p:nvPr>
        </p:nvSpPr>
        <p:spPr>
          <a:xfrm>
            <a:off x="10758922" y="6217920"/>
            <a:ext cx="365700" cy="365700"/>
          </a:xfrm>
          <a:prstGeom prst="ellipse">
            <a:avLst/>
          </a:prstGeom>
          <a:solidFill>
            <a:srgbClr val="1D1D1D">
              <a:alpha val="68627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39" name="Google Shape;639;g2b4b85b6c2a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5625" y="152375"/>
            <a:ext cx="772375" cy="8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g2b4b85b6c2a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050" y="587700"/>
            <a:ext cx="10659401" cy="599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g2b4b85b6c2a_0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07725" y="5678800"/>
            <a:ext cx="5490925" cy="9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g2b4b85b6c2a_0_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1900" y="1000888"/>
            <a:ext cx="4401801" cy="102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g2b4b85b6c2a_0_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8200" y="226675"/>
            <a:ext cx="4653474" cy="6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g2b3d0fe4da2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175" y="-76775"/>
            <a:ext cx="9613952" cy="680050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g2b3d0fe4da2_0_37"/>
          <p:cNvSpPr txBox="1"/>
          <p:nvPr/>
        </p:nvSpPr>
        <p:spPr>
          <a:xfrm rot="-5400000">
            <a:off x="9166250" y="3844650"/>
            <a:ext cx="42486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Muito obrigado(a).</a:t>
            </a:r>
            <a:endParaRPr b="0" i="0" sz="3200" u="none" cap="none" strike="noStrike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 2013 - 2022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2022-12-29T12:11:11Z</dcterms:created>
  <dc:creator>Maria José Fonseca Pereira</dc:creator>
</cp:coreProperties>
</file>